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369" r:id="rId4"/>
    <p:sldId id="36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2C2BBA0-C037-45D8-94B3-62740A210963}" type="datetimeFigureOut">
              <a:rPr lang="en-US"/>
              <a:pPr>
                <a:defRPr/>
              </a:pPr>
              <a:t>7/14/2015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6BB837E-FD1D-4DB0-A7DC-EE29E69F3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5E244-7BF0-4BB5-8B0D-E6438E90A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DFEB-A661-4AFC-B98F-5A574DABD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C9063-F045-49AB-9747-F85E726CC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DD59-AF64-4E2E-975D-8213FC550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86A9C-5107-4E34-B175-0F65BEB549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06CC64D-38CC-4957-8073-5F37BFBE6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07753-4815-4C25-B789-5E7685A09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ED8F29-E179-48A1-9A78-D42AA5F0D5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046194-EA0F-43E0-9398-04C31134B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F6D8F-B62A-412D-A190-6592EC101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Arial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sz="1000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0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FBC92DC0-9067-435D-AFA8-5B4F3D686A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15" r:id="rId3"/>
    <p:sldLayoutId id="2147484216" r:id="rId4"/>
    <p:sldLayoutId id="2147484222" r:id="rId5"/>
    <p:sldLayoutId id="2147484217" r:id="rId6"/>
    <p:sldLayoutId id="2147484223" r:id="rId7"/>
    <p:sldLayoutId id="2147484224" r:id="rId8"/>
    <p:sldLayoutId id="2147484218" r:id="rId9"/>
    <p:sldLayoutId id="2147484219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524000"/>
            <a:ext cx="7467600" cy="2286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cap="none" smtClean="0">
                <a:latin typeface="Times New Roman" pitchFamily="18" charset="0"/>
                <a:cs typeface="Times New Roman" pitchFamily="18" charset="0"/>
              </a:rPr>
              <a:t>KARIJERNO VO</a:t>
            </a:r>
            <a:r>
              <a:rPr lang="sr-Latn-BA" sz="4000" cap="none" smtClean="0">
                <a:latin typeface="Times New Roman" pitchFamily="18" charset="0"/>
                <a:cs typeface="Times New Roman" pitchFamily="18" charset="0"/>
              </a:rPr>
              <a:t>ĐENJE STRUKOVNIH</a:t>
            </a:r>
            <a:r>
              <a:rPr lang="en-US" sz="4000" cap="none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4000" cap="none" smtClean="0">
                <a:latin typeface="Times New Roman" pitchFamily="18" charset="0"/>
                <a:cs typeface="Times New Roman" pitchFamily="18" charset="0"/>
              </a:rPr>
              <a:t>MENADŽERA</a:t>
            </a:r>
            <a:endParaRPr lang="en-US" sz="4000" cap="none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eaLnBrk="1" hangingPunct="1"/>
            <a:r>
              <a:rPr lang="sr-Latn-CS" smtClean="0"/>
              <a:t>Prof.dr. Milan Martinović</a:t>
            </a: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010400" cy="7921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b="1" dirty="0" err="1" smtClean="0"/>
              <a:t>Profesionalna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orijentacija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karijerno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vođenje</a:t>
            </a:r>
            <a:r>
              <a:rPr lang="en-US" sz="2400" b="1" dirty="0" smtClean="0"/>
              <a:t> </a:t>
            </a:r>
            <a:endParaRPr lang="en-US" sz="2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533400" y="1371600"/>
            <a:ext cx="7772400" cy="51022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4320" indent="-27432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1600" dirty="0" smtClean="0"/>
          </a:p>
          <a:p>
            <a:pPr marL="274320" indent="-274320" algn="just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Profesionalna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orijentacija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karijerno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predstavljaju: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organizovan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društvene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stručne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delatnosti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pružanju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kontinuirane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pojedincu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njegovog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celokupnog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karijernog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razvoja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slobodnom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izboru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usmerenja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opredeljenja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obrazovanju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profesionalnoj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postizanja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profesionalnog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identiteta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ličnim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osobinama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potrebama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pojedinim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zanimanjima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B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Karijera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različitih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zanimanja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ubrajaju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edukacije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sl.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osoba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preduzima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stiče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profesionalnom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putu.Praksa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želji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nađe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adekvatniji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ljudi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greše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prijavljuju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različite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kurseve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obuke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treninge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čija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praktična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upotrebljivost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sporna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potpuno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neadekvatni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određenu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osobu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000" b="0" cap="none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90800" y="274638"/>
            <a:ext cx="5334000" cy="4873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BA" sz="2800" b="1" dirty="0" smtClean="0"/>
              <a:t>Zaključak</a:t>
            </a:r>
            <a:endParaRPr lang="en-US" sz="2800" b="1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457200" y="914400"/>
            <a:ext cx="8229600" cy="55594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univerziteti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pažljivo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vrši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izbor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nastavnog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kadra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Nastavni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kadar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studenata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nadati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svojoj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uspešnoj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karijeri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nudi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studiranje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studijsk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program</a:t>
            </a: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studentima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omogućiti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lako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sr-Latn-C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sektorima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imaće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transvenzalne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generičke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rešavanje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analitičke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komunikacije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timskog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rukovođenje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sopstvenim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zadacima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jezičke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digitalnom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tehnologijom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inicijativu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preduzetništvo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>
              <a:buFont typeface="Wingdings" pitchFamily="2" charset="2"/>
              <a:buChar char="Ø"/>
              <a:defRPr/>
            </a:pPr>
            <a:endParaRPr lang="sr-Latn-C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r-Latn-C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Saradnja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privredom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dodatni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efekat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takvih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projekata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modenizacije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studijskih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uvažavanje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stručnim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kadrom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rađeni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studijski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prekvalifikaciju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dokvalifikaciju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nezaposlenih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neadekvatno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zaposlenih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diplomom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visokog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a u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saradnji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Nacionalnom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službom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zapošljavanje</a:t>
            </a:r>
            <a:endParaRPr lang="sr-Latn-C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sr-Latn-B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nudi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studiranje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studijskim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programima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studentima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omogućiti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lako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kvalitet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3050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endParaRPr lang="en-US" sz="1800" b="0" cap="non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457200" y="228600"/>
            <a:ext cx="8153400" cy="62452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1800" dirty="0" err="1" smtClean="0"/>
              <a:t>Karijerno</a:t>
            </a:r>
            <a:r>
              <a:rPr lang="en-US" sz="1800" dirty="0" smtClean="0"/>
              <a:t> </a:t>
            </a:r>
            <a:r>
              <a:rPr lang="en-US" sz="1800" dirty="0" err="1" smtClean="0"/>
              <a:t>vođenje</a:t>
            </a:r>
            <a:r>
              <a:rPr lang="en-US" sz="1800" dirty="0" smtClean="0"/>
              <a:t> </a:t>
            </a:r>
            <a:r>
              <a:rPr lang="en-US" sz="1800" dirty="0" err="1" smtClean="0"/>
              <a:t>uključuje</a:t>
            </a:r>
            <a:r>
              <a:rPr lang="en-US" sz="1800" dirty="0" smtClean="0"/>
              <a:t> </a:t>
            </a:r>
            <a:r>
              <a:rPr lang="en-US" sz="1800" dirty="0" err="1" smtClean="0"/>
              <a:t>različite</a:t>
            </a:r>
            <a:r>
              <a:rPr lang="en-US" sz="1800" dirty="0" smtClean="0"/>
              <a:t> </a:t>
            </a:r>
            <a:r>
              <a:rPr lang="en-US" sz="1800" dirty="0" err="1" smtClean="0"/>
              <a:t>usluge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aktivnosti</a:t>
            </a:r>
            <a:r>
              <a:rPr lang="en-US" sz="1800" dirty="0" smtClean="0"/>
              <a:t> </a:t>
            </a:r>
            <a:r>
              <a:rPr lang="en-US" sz="1800" dirty="0" err="1" smtClean="0"/>
              <a:t>koje</a:t>
            </a:r>
            <a:r>
              <a:rPr lang="en-US" sz="1800" dirty="0" smtClean="0"/>
              <a:t> </a:t>
            </a:r>
            <a:r>
              <a:rPr lang="en-US" sz="1800" dirty="0" err="1" smtClean="0"/>
              <a:t>pomažu</a:t>
            </a:r>
            <a:r>
              <a:rPr lang="en-US" sz="1800" dirty="0" smtClean="0"/>
              <a:t> </a:t>
            </a:r>
            <a:r>
              <a:rPr lang="en-US" sz="1800" dirty="0" err="1" smtClean="0"/>
              <a:t>osobi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lakše</a:t>
            </a:r>
            <a:r>
              <a:rPr lang="en-US" sz="1800" dirty="0" smtClean="0"/>
              <a:t> </a:t>
            </a:r>
            <a:r>
              <a:rPr lang="en-US" sz="1800" dirty="0" err="1" smtClean="0"/>
              <a:t>donese</a:t>
            </a:r>
            <a:r>
              <a:rPr lang="en-US" sz="1800" dirty="0" smtClean="0"/>
              <a:t> </a:t>
            </a:r>
            <a:r>
              <a:rPr lang="en-US" sz="1800" dirty="0" err="1" smtClean="0"/>
              <a:t>odluke</a:t>
            </a:r>
            <a:r>
              <a:rPr lang="en-US" sz="1800" dirty="0" smtClean="0"/>
              <a:t> </a:t>
            </a:r>
            <a:r>
              <a:rPr lang="en-US" sz="1800" dirty="0" err="1" smtClean="0"/>
              <a:t>vezane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izbor</a:t>
            </a:r>
            <a:r>
              <a:rPr lang="en-US" sz="1800" dirty="0" smtClean="0"/>
              <a:t> </a:t>
            </a:r>
            <a:r>
              <a:rPr lang="en-US" sz="1800" dirty="0" err="1" smtClean="0"/>
              <a:t>edukacija</a:t>
            </a:r>
            <a:r>
              <a:rPr lang="en-US" sz="1800" dirty="0" smtClean="0"/>
              <a:t>, </a:t>
            </a:r>
            <a:r>
              <a:rPr lang="en-US" sz="1800" dirty="0" err="1" smtClean="0"/>
              <a:t>kurseva</a:t>
            </a:r>
            <a:r>
              <a:rPr lang="en-US" sz="1800" dirty="0" smtClean="0"/>
              <a:t>, </a:t>
            </a:r>
            <a:r>
              <a:rPr lang="en-US" sz="1800" dirty="0" err="1" smtClean="0"/>
              <a:t>promene</a:t>
            </a:r>
            <a:r>
              <a:rPr lang="en-US" sz="1800" dirty="0" smtClean="0"/>
              <a:t> </a:t>
            </a:r>
            <a:r>
              <a:rPr lang="en-US" sz="1800" dirty="0" err="1" smtClean="0"/>
              <a:t>posla</a:t>
            </a:r>
            <a:r>
              <a:rPr lang="en-US" sz="1800" dirty="0" smtClean="0"/>
              <a:t>, </a:t>
            </a:r>
            <a:r>
              <a:rPr lang="en-US" sz="1800" dirty="0" err="1" smtClean="0"/>
              <a:t>stručnog</a:t>
            </a:r>
            <a:r>
              <a:rPr lang="en-US" sz="1800" dirty="0" smtClean="0"/>
              <a:t> </a:t>
            </a:r>
            <a:r>
              <a:rPr lang="en-US" sz="1800" dirty="0" err="1" smtClean="0"/>
              <a:t>usavršavanja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uopšte</a:t>
            </a:r>
            <a:r>
              <a:rPr lang="en-US" sz="1800" dirty="0" smtClean="0"/>
              <a:t>, </a:t>
            </a:r>
            <a:r>
              <a:rPr lang="en-US" sz="1800" dirty="0" err="1" smtClean="0"/>
              <a:t>upravljanja</a:t>
            </a:r>
            <a:r>
              <a:rPr lang="en-US" sz="1800" dirty="0" smtClean="0"/>
              <a:t> </a:t>
            </a:r>
            <a:r>
              <a:rPr lang="en-US" sz="1800" dirty="0" err="1" smtClean="0"/>
              <a:t>svojom</a:t>
            </a:r>
            <a:r>
              <a:rPr lang="en-US" sz="1800" dirty="0" smtClean="0"/>
              <a:t> </a:t>
            </a:r>
            <a:r>
              <a:rPr lang="en-US" sz="1800" dirty="0" err="1" smtClean="0"/>
              <a:t>karijerom</a:t>
            </a:r>
            <a:r>
              <a:rPr lang="en-US" sz="1800" dirty="0" smtClean="0"/>
              <a:t>.</a:t>
            </a:r>
            <a:endParaRPr lang="sr-Latn-BA" sz="1800" dirty="0" smtClean="0"/>
          </a:p>
          <a:p>
            <a:pPr>
              <a:defRPr/>
            </a:pPr>
            <a:r>
              <a:rPr lang="en-US" sz="1800" dirty="0" err="1" smtClean="0"/>
              <a:t>Ovaj</a:t>
            </a:r>
            <a:r>
              <a:rPr lang="en-US" sz="1800" dirty="0" smtClean="0"/>
              <a:t> </a:t>
            </a:r>
            <a:r>
              <a:rPr lang="en-US" sz="1800" dirty="0" err="1" smtClean="0"/>
              <a:t>vid</a:t>
            </a:r>
            <a:r>
              <a:rPr lang="en-US" sz="1800" dirty="0" smtClean="0"/>
              <a:t> </a:t>
            </a:r>
            <a:r>
              <a:rPr lang="en-US" sz="1800" dirty="0" err="1" smtClean="0"/>
              <a:t>usmeravanja</a:t>
            </a:r>
            <a:r>
              <a:rPr lang="en-US" sz="1800" dirty="0" smtClean="0"/>
              <a:t> </a:t>
            </a:r>
            <a:r>
              <a:rPr lang="en-US" sz="1800" dirty="0" err="1" smtClean="0"/>
              <a:t>vrše</a:t>
            </a:r>
            <a:r>
              <a:rPr lang="en-US" sz="1800" dirty="0" smtClean="0"/>
              <a:t> </a:t>
            </a:r>
            <a:r>
              <a:rPr lang="en-US" sz="1800" dirty="0" err="1" smtClean="0"/>
              <a:t>stručnjaci</a:t>
            </a:r>
            <a:r>
              <a:rPr lang="en-US" sz="1800" dirty="0" smtClean="0"/>
              <a:t>, </a:t>
            </a:r>
            <a:r>
              <a:rPr lang="en-US" sz="1800" dirty="0" err="1" smtClean="0"/>
              <a:t>najčešće</a:t>
            </a:r>
            <a:r>
              <a:rPr lang="en-US" sz="1800" dirty="0" smtClean="0"/>
              <a:t> </a:t>
            </a:r>
            <a:r>
              <a:rPr lang="en-US" sz="1800" dirty="0" err="1" smtClean="0"/>
              <a:t>poslovni</a:t>
            </a:r>
            <a:r>
              <a:rPr lang="en-US" sz="1800" dirty="0" smtClean="0"/>
              <a:t> </a:t>
            </a:r>
            <a:r>
              <a:rPr lang="en-US" sz="1800" dirty="0" err="1" smtClean="0"/>
              <a:t>psiholozi</a:t>
            </a:r>
            <a:r>
              <a:rPr lang="en-US" sz="1800" dirty="0" smtClean="0"/>
              <a:t>, a </a:t>
            </a:r>
            <a:r>
              <a:rPr lang="en-US" sz="1800" dirty="0" err="1" smtClean="0"/>
              <a:t>ono</a:t>
            </a:r>
            <a:r>
              <a:rPr lang="en-US" sz="1800" dirty="0" smtClean="0"/>
              <a:t> se </a:t>
            </a:r>
            <a:r>
              <a:rPr lang="en-US" sz="1800" dirty="0" err="1" smtClean="0"/>
              <a:t>odvija</a:t>
            </a:r>
            <a:r>
              <a:rPr lang="en-US" sz="1800" dirty="0" smtClean="0"/>
              <a:t> u </a:t>
            </a:r>
            <a:r>
              <a:rPr lang="en-US" sz="1800" dirty="0" err="1" smtClean="0"/>
              <a:t>formi</a:t>
            </a:r>
            <a:r>
              <a:rPr lang="en-US" sz="1800" dirty="0" smtClean="0"/>
              <a:t> </a:t>
            </a:r>
            <a:r>
              <a:rPr lang="en-US" sz="1800" dirty="0" err="1" smtClean="0"/>
              <a:t>savetovanja</a:t>
            </a:r>
            <a:r>
              <a:rPr lang="en-US" sz="1800" dirty="0" smtClean="0"/>
              <a:t>, </a:t>
            </a:r>
            <a:r>
              <a:rPr lang="en-US" sz="1800" dirty="0" err="1" smtClean="0"/>
              <a:t>stručne</a:t>
            </a:r>
            <a:r>
              <a:rPr lang="en-US" sz="1800" dirty="0" smtClean="0"/>
              <a:t> </a:t>
            </a:r>
            <a:r>
              <a:rPr lang="en-US" sz="1800" dirty="0" err="1" smtClean="0"/>
              <a:t>podrške</a:t>
            </a:r>
            <a:r>
              <a:rPr lang="en-US" sz="1800" dirty="0" smtClean="0"/>
              <a:t>, </a:t>
            </a:r>
            <a:r>
              <a:rPr lang="en-US" sz="1800" dirty="0" err="1" smtClean="0"/>
              <a:t>pravljenja</a:t>
            </a:r>
            <a:r>
              <a:rPr lang="en-US" sz="1800" dirty="0" smtClean="0"/>
              <a:t> </a:t>
            </a:r>
            <a:r>
              <a:rPr lang="en-US" sz="1800" dirty="0" err="1" smtClean="0"/>
              <a:t>plana</a:t>
            </a:r>
            <a:r>
              <a:rPr lang="en-US" sz="1800" dirty="0" smtClean="0"/>
              <a:t> </a:t>
            </a:r>
            <a:r>
              <a:rPr lang="en-US" sz="1800" dirty="0" err="1" smtClean="0"/>
              <a:t>profesionalnog</a:t>
            </a:r>
            <a:r>
              <a:rPr lang="en-US" sz="1800" dirty="0" smtClean="0"/>
              <a:t> </a:t>
            </a:r>
            <a:r>
              <a:rPr lang="en-US" sz="1800" dirty="0" err="1" smtClean="0"/>
              <a:t>razvoja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ispitivanja</a:t>
            </a:r>
            <a:r>
              <a:rPr lang="en-US" sz="1800" dirty="0" smtClean="0"/>
              <a:t> </a:t>
            </a:r>
            <a:r>
              <a:rPr lang="en-US" sz="1800" dirty="0" err="1" smtClean="0"/>
              <a:t>potreba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obukom</a:t>
            </a:r>
            <a:r>
              <a:rPr lang="en-US" sz="1800" dirty="0" smtClean="0"/>
              <a:t>/</a:t>
            </a:r>
            <a:r>
              <a:rPr lang="en-US" sz="1800" dirty="0" err="1" smtClean="0"/>
              <a:t>usavršavanjem</a:t>
            </a:r>
            <a:r>
              <a:rPr lang="en-US" sz="1800" dirty="0" smtClean="0"/>
              <a:t>.</a:t>
            </a:r>
          </a:p>
          <a:p>
            <a:pPr>
              <a:buFont typeface="Wingdings" pitchFamily="2" charset="2"/>
              <a:buChar char="Ø"/>
              <a:defRPr/>
            </a:pPr>
            <a:endParaRPr lang="sr-Latn-BA" sz="18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smtClean="0"/>
              <a:t>Po </a:t>
            </a:r>
            <a:r>
              <a:rPr lang="en-US" sz="1800" dirty="0" err="1" smtClean="0"/>
              <a:t>završetku</a:t>
            </a:r>
            <a:r>
              <a:rPr lang="en-US" sz="1800" dirty="0" smtClean="0"/>
              <a:t> </a:t>
            </a:r>
            <a:r>
              <a:rPr lang="en-US" sz="1800" dirty="0" err="1" smtClean="0"/>
              <a:t>školovanja</a:t>
            </a:r>
            <a:r>
              <a:rPr lang="en-US" sz="1800" dirty="0" smtClean="0"/>
              <a:t>/</a:t>
            </a:r>
            <a:r>
              <a:rPr lang="en-US" sz="1800" dirty="0" err="1" smtClean="0"/>
              <a:t>studiranja</a:t>
            </a:r>
            <a:r>
              <a:rPr lang="en-US" sz="1800" dirty="0" smtClean="0"/>
              <a:t> </a:t>
            </a:r>
            <a:r>
              <a:rPr lang="en-US" sz="1800" dirty="0" err="1" smtClean="0"/>
              <a:t>potrebno</a:t>
            </a:r>
            <a:r>
              <a:rPr lang="en-US" sz="1800" dirty="0" smtClean="0"/>
              <a:t> je </a:t>
            </a:r>
            <a:r>
              <a:rPr lang="en-US" sz="1800" dirty="0" err="1" smtClean="0"/>
              <a:t>raditi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sebi</a:t>
            </a:r>
            <a:r>
              <a:rPr lang="en-US" sz="1800" dirty="0" smtClean="0"/>
              <a:t>, pre </a:t>
            </a:r>
            <a:r>
              <a:rPr lang="en-US" sz="1800" dirty="0" err="1" smtClean="0"/>
              <a:t>svega</a:t>
            </a:r>
            <a:r>
              <a:rPr lang="en-US" sz="1800" dirty="0" smtClean="0"/>
              <a:t>, u </a:t>
            </a:r>
            <a:r>
              <a:rPr lang="en-US" sz="1800" dirty="0" err="1" smtClean="0"/>
              <a:t>pravcu</a:t>
            </a:r>
            <a:r>
              <a:rPr lang="en-US" sz="1800" dirty="0" smtClean="0"/>
              <a:t> </a:t>
            </a:r>
            <a:r>
              <a:rPr lang="en-US" sz="1800" dirty="0" err="1" smtClean="0"/>
              <a:t>razvijanja</a:t>
            </a:r>
            <a:r>
              <a:rPr lang="en-US" sz="1800" dirty="0" smtClean="0"/>
              <a:t> </a:t>
            </a:r>
            <a:r>
              <a:rPr lang="en-US" sz="1800" dirty="0" err="1" smtClean="0"/>
              <a:t>veština</a:t>
            </a:r>
            <a:r>
              <a:rPr lang="en-US" sz="1800" dirty="0" smtClean="0"/>
              <a:t> </a:t>
            </a:r>
            <a:r>
              <a:rPr lang="en-US" sz="1800" dirty="0" err="1" smtClean="0"/>
              <a:t>ličnog</a:t>
            </a:r>
            <a:r>
              <a:rPr lang="en-US" sz="1800" dirty="0" smtClean="0"/>
              <a:t> </a:t>
            </a:r>
            <a:r>
              <a:rPr lang="en-US" sz="1800" dirty="0" err="1" smtClean="0"/>
              <a:t>promovisanja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prezentacije</a:t>
            </a:r>
            <a:r>
              <a:rPr lang="en-US" sz="1800" dirty="0" smtClean="0"/>
              <a:t>, </a:t>
            </a:r>
            <a:r>
              <a:rPr lang="en-US" sz="1800" dirty="0" err="1" smtClean="0"/>
              <a:t>promovisanja</a:t>
            </a:r>
            <a:r>
              <a:rPr lang="en-US" sz="1800" dirty="0" smtClean="0"/>
              <a:t> </a:t>
            </a:r>
            <a:r>
              <a:rPr lang="en-US" sz="1800" dirty="0" err="1" smtClean="0"/>
              <a:t>svojih</a:t>
            </a:r>
            <a:r>
              <a:rPr lang="en-US" sz="1800" dirty="0" smtClean="0"/>
              <a:t> </a:t>
            </a:r>
            <a:r>
              <a:rPr lang="en-US" sz="1800" dirty="0" err="1" smtClean="0"/>
              <a:t>vrednosti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znanja</a:t>
            </a:r>
            <a:r>
              <a:rPr lang="en-US" sz="1800" dirty="0" smtClean="0"/>
              <a:t> (</a:t>
            </a:r>
            <a:r>
              <a:rPr lang="en-US" sz="1800" dirty="0" err="1" smtClean="0"/>
              <a:t>preporučuju</a:t>
            </a:r>
            <a:r>
              <a:rPr lang="en-US" sz="1800" dirty="0" smtClean="0"/>
              <a:t> se </a:t>
            </a:r>
            <a:r>
              <a:rPr lang="en-US" sz="1800" dirty="0" err="1" smtClean="0"/>
              <a:t>kursevi</a:t>
            </a:r>
            <a:r>
              <a:rPr lang="en-US" sz="1800" dirty="0" smtClean="0"/>
              <a:t> </a:t>
            </a:r>
            <a:r>
              <a:rPr lang="en-US" sz="1800" dirty="0" err="1" smtClean="0"/>
              <a:t>vezani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sticanje</a:t>
            </a:r>
            <a:r>
              <a:rPr lang="en-US" sz="1800" dirty="0" smtClean="0"/>
              <a:t> </a:t>
            </a:r>
            <a:r>
              <a:rPr lang="en-US" sz="1800" dirty="0" err="1" smtClean="0"/>
              <a:t>veština</a:t>
            </a:r>
            <a:r>
              <a:rPr lang="en-US" sz="1800" dirty="0" smtClean="0"/>
              <a:t> </a:t>
            </a:r>
            <a:r>
              <a:rPr lang="en-US" sz="1800" dirty="0" err="1" smtClean="0"/>
              <a:t>prezentacije</a:t>
            </a:r>
            <a:r>
              <a:rPr lang="en-US" sz="1800" dirty="0" smtClean="0"/>
              <a:t>, </a:t>
            </a:r>
            <a:r>
              <a:rPr lang="en-US" sz="1800" dirty="0" err="1" smtClean="0"/>
              <a:t>upravljanja</a:t>
            </a:r>
            <a:r>
              <a:rPr lang="en-US" sz="1800" dirty="0" smtClean="0"/>
              <a:t> </a:t>
            </a:r>
            <a:r>
              <a:rPr lang="en-US" sz="1800" dirty="0" err="1" smtClean="0"/>
              <a:t>utiskom</a:t>
            </a:r>
            <a:r>
              <a:rPr lang="en-US" sz="1800" dirty="0" smtClean="0"/>
              <a:t>, </a:t>
            </a:r>
            <a:r>
              <a:rPr lang="en-US" sz="1800" dirty="0" err="1" smtClean="0"/>
              <a:t>efikasnog</a:t>
            </a:r>
            <a:r>
              <a:rPr lang="en-US" sz="1800" dirty="0" smtClean="0"/>
              <a:t> </a:t>
            </a:r>
            <a:r>
              <a:rPr lang="en-US" sz="1800" dirty="0" err="1" smtClean="0"/>
              <a:t>nastupa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sl.).</a:t>
            </a:r>
          </a:p>
          <a:p>
            <a:pPr>
              <a:buFont typeface="Wingdings" pitchFamily="2" charset="2"/>
              <a:buChar char="Ø"/>
              <a:defRPr/>
            </a:pPr>
            <a:endParaRPr lang="sr-Latn-BA" sz="1800" dirty="0" smtClean="0"/>
          </a:p>
          <a:p>
            <a:pPr>
              <a:buFont typeface="Wingdings" pitchFamily="2" charset="2"/>
              <a:buChar char="Ø"/>
              <a:defRPr/>
            </a:pPr>
            <a:r>
              <a:rPr lang="en-US" sz="1800" dirty="0" smtClean="0"/>
              <a:t>S </a:t>
            </a:r>
            <a:r>
              <a:rPr lang="en-US" sz="1800" dirty="0" err="1" smtClean="0"/>
              <a:t>obzirom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je </a:t>
            </a:r>
            <a:r>
              <a:rPr lang="en-US" sz="1800" dirty="0" err="1" smtClean="0"/>
              <a:t>proces</a:t>
            </a:r>
            <a:r>
              <a:rPr lang="en-US" sz="1800" dirty="0" smtClean="0"/>
              <a:t> </a:t>
            </a:r>
            <a:r>
              <a:rPr lang="en-US" sz="1800" dirty="0" err="1" smtClean="0"/>
              <a:t>traženja</a:t>
            </a:r>
            <a:r>
              <a:rPr lang="en-US" sz="1800" dirty="0" smtClean="0"/>
              <a:t> </a:t>
            </a:r>
            <a:r>
              <a:rPr lang="en-US" sz="1800" dirty="0" err="1" smtClean="0"/>
              <a:t>posla</a:t>
            </a:r>
            <a:r>
              <a:rPr lang="en-US" sz="1800" dirty="0" smtClean="0"/>
              <a:t> </a:t>
            </a:r>
            <a:r>
              <a:rPr lang="en-US" sz="1800" dirty="0" err="1" smtClean="0"/>
              <a:t>težak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može</a:t>
            </a:r>
            <a:r>
              <a:rPr lang="en-US" sz="1800" dirty="0" smtClean="0"/>
              <a:t> </a:t>
            </a:r>
            <a:r>
              <a:rPr lang="en-US" sz="1800" dirty="0" err="1" smtClean="0"/>
              <a:t>da</a:t>
            </a:r>
            <a:r>
              <a:rPr lang="en-US" sz="1800" dirty="0" smtClean="0"/>
              <a:t> </a:t>
            </a:r>
            <a:r>
              <a:rPr lang="en-US" sz="1800" dirty="0" err="1" smtClean="0"/>
              <a:t>potraje</a:t>
            </a:r>
            <a:r>
              <a:rPr lang="en-US" sz="1800" dirty="0" smtClean="0"/>
              <a:t>, </a:t>
            </a:r>
            <a:r>
              <a:rPr lang="en-US" sz="1800" dirty="0" err="1" smtClean="0"/>
              <a:t>sticanje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usavršavanje</a:t>
            </a:r>
            <a:r>
              <a:rPr lang="en-US" sz="1800" dirty="0" smtClean="0"/>
              <a:t> </a:t>
            </a:r>
            <a:r>
              <a:rPr lang="en-US" sz="1800" dirty="0" err="1" smtClean="0"/>
              <a:t>veština</a:t>
            </a:r>
            <a:r>
              <a:rPr lang="en-US" sz="1800" dirty="0" smtClean="0"/>
              <a:t> </a:t>
            </a:r>
            <a:r>
              <a:rPr lang="en-US" sz="1800" dirty="0" err="1" smtClean="0"/>
              <a:t>traženja</a:t>
            </a:r>
            <a:r>
              <a:rPr lang="en-US" sz="1800" dirty="0" smtClean="0"/>
              <a:t> </a:t>
            </a:r>
            <a:r>
              <a:rPr lang="en-US" sz="1800" dirty="0" err="1" smtClean="0"/>
              <a:t>posla</a:t>
            </a:r>
            <a:r>
              <a:rPr lang="en-US" sz="1800" dirty="0" smtClean="0"/>
              <a:t> </a:t>
            </a:r>
            <a:r>
              <a:rPr lang="en-US" sz="1800" dirty="0" err="1" smtClean="0"/>
              <a:t>takođe</a:t>
            </a:r>
            <a:r>
              <a:rPr lang="en-US" sz="1800" dirty="0" smtClean="0"/>
              <a:t> se </a:t>
            </a:r>
            <a:r>
              <a:rPr lang="en-US" sz="1800" dirty="0" err="1" smtClean="0"/>
              <a:t>preporučuje</a:t>
            </a:r>
            <a:r>
              <a:rPr lang="en-US" sz="1800" dirty="0" smtClean="0"/>
              <a:t>. </a:t>
            </a:r>
            <a:r>
              <a:rPr lang="en-US" sz="1800" dirty="0" err="1" smtClean="0"/>
              <a:t>Učenje</a:t>
            </a:r>
            <a:r>
              <a:rPr lang="en-US" sz="1800" dirty="0" smtClean="0"/>
              <a:t> </a:t>
            </a:r>
            <a:r>
              <a:rPr lang="en-US" sz="1800" dirty="0" err="1" smtClean="0"/>
              <a:t>pisanja</a:t>
            </a:r>
            <a:r>
              <a:rPr lang="en-US" sz="1800" dirty="0" smtClean="0"/>
              <a:t> </a:t>
            </a:r>
            <a:r>
              <a:rPr lang="en-US" sz="1800" dirty="0" err="1" smtClean="0"/>
              <a:t>radne</a:t>
            </a:r>
            <a:r>
              <a:rPr lang="en-US" sz="1800" dirty="0" smtClean="0"/>
              <a:t> </a:t>
            </a:r>
            <a:r>
              <a:rPr lang="en-US" sz="1800" dirty="0" err="1" smtClean="0"/>
              <a:t>biografije</a:t>
            </a:r>
            <a:r>
              <a:rPr lang="en-US" sz="1800" dirty="0" smtClean="0"/>
              <a:t>, </a:t>
            </a:r>
            <a:r>
              <a:rPr lang="en-US" sz="1800" dirty="0" err="1" smtClean="0"/>
              <a:t>propratnog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motivacionog</a:t>
            </a:r>
            <a:r>
              <a:rPr lang="en-US" sz="1800" dirty="0" smtClean="0"/>
              <a:t> </a:t>
            </a:r>
            <a:r>
              <a:rPr lang="en-US" sz="1800" dirty="0" err="1" smtClean="0"/>
              <a:t>pisma</a:t>
            </a:r>
            <a:r>
              <a:rPr lang="en-US" sz="1800" dirty="0" smtClean="0"/>
              <a:t>, </a:t>
            </a:r>
            <a:r>
              <a:rPr lang="en-US" sz="1800" dirty="0" err="1" smtClean="0"/>
              <a:t>pravljenje</a:t>
            </a:r>
            <a:r>
              <a:rPr lang="en-US" sz="1800" dirty="0" smtClean="0"/>
              <a:t> </a:t>
            </a:r>
            <a:r>
              <a:rPr lang="en-US" sz="1800" dirty="0" err="1" smtClean="0"/>
              <a:t>plana</a:t>
            </a:r>
            <a:r>
              <a:rPr lang="en-US" sz="1800" dirty="0" smtClean="0"/>
              <a:t> </a:t>
            </a:r>
            <a:r>
              <a:rPr lang="en-US" sz="1800" dirty="0" err="1" smtClean="0"/>
              <a:t>traženja</a:t>
            </a:r>
            <a:r>
              <a:rPr lang="en-US" sz="1800" dirty="0" smtClean="0"/>
              <a:t> </a:t>
            </a:r>
            <a:r>
              <a:rPr lang="en-US" sz="1800" dirty="0" err="1" smtClean="0"/>
              <a:t>posla</a:t>
            </a:r>
            <a:r>
              <a:rPr lang="en-US" sz="1800" dirty="0" smtClean="0"/>
              <a:t> </a:t>
            </a:r>
            <a:r>
              <a:rPr lang="en-US" sz="1800" dirty="0" err="1" smtClean="0"/>
              <a:t>i</a:t>
            </a:r>
            <a:r>
              <a:rPr lang="en-US" sz="1800" dirty="0" smtClean="0"/>
              <a:t> </a:t>
            </a:r>
            <a:r>
              <a:rPr lang="en-US" sz="1800" dirty="0" err="1" smtClean="0"/>
              <a:t>sl</a:t>
            </a:r>
            <a:r>
              <a:rPr lang="en-US" sz="1800" dirty="0" smtClean="0"/>
              <a:t>, </a:t>
            </a:r>
            <a:r>
              <a:rPr lang="en-US" sz="1800" dirty="0" err="1" smtClean="0"/>
              <a:t>samo</a:t>
            </a:r>
            <a:r>
              <a:rPr lang="en-US" sz="1800" dirty="0" smtClean="0"/>
              <a:t> </a:t>
            </a:r>
            <a:r>
              <a:rPr lang="en-US" sz="1800" dirty="0" err="1" smtClean="0"/>
              <a:t>su</a:t>
            </a:r>
            <a:r>
              <a:rPr lang="en-US" sz="1800" dirty="0" smtClean="0"/>
              <a:t> </a:t>
            </a:r>
            <a:r>
              <a:rPr lang="en-US" sz="1800" dirty="0" err="1" smtClean="0"/>
              <a:t>neke</a:t>
            </a:r>
            <a:r>
              <a:rPr lang="en-US" sz="1800" dirty="0" smtClean="0"/>
              <a:t> </a:t>
            </a:r>
            <a:r>
              <a:rPr lang="en-US" sz="1800" dirty="0" err="1" smtClean="0"/>
              <a:t>dalje</a:t>
            </a:r>
            <a:r>
              <a:rPr lang="en-US" sz="1800" dirty="0" smtClean="0"/>
              <a:t> </a:t>
            </a:r>
            <a:r>
              <a:rPr lang="en-US" sz="1800" dirty="0" err="1" smtClean="0"/>
              <a:t>preporuke</a:t>
            </a:r>
            <a:r>
              <a:rPr lang="en-US" sz="1800" dirty="0" smtClean="0"/>
              <a:t> </a:t>
            </a:r>
            <a:r>
              <a:rPr lang="en-US" sz="1800" dirty="0" err="1" smtClean="0"/>
              <a:t>vezane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ovaj</a:t>
            </a:r>
            <a:r>
              <a:rPr lang="en-US" sz="1800" dirty="0" smtClean="0"/>
              <a:t> </a:t>
            </a:r>
            <a:r>
              <a:rPr lang="en-US" sz="1800" dirty="0" err="1" smtClean="0"/>
              <a:t>nivo</a:t>
            </a:r>
            <a:r>
              <a:rPr lang="en-US" sz="1800" dirty="0" smtClean="0"/>
              <a:t> </a:t>
            </a:r>
            <a:r>
              <a:rPr lang="en-US" sz="1800" dirty="0" err="1" smtClean="0"/>
              <a:t>profesionalnog</a:t>
            </a:r>
            <a:r>
              <a:rPr lang="en-US" sz="1800" dirty="0" smtClean="0"/>
              <a:t> </a:t>
            </a:r>
            <a:r>
              <a:rPr lang="en-US" sz="1800" dirty="0" err="1" smtClean="0"/>
              <a:t>razvoja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BA" dirty="0" smtClean="0"/>
              <a:t>                   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Karijerno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BA" b="1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533400" y="914400"/>
            <a:ext cx="7848600" cy="5181600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vi-VN" sz="2000" dirty="0" smtClean="0">
                <a:solidFill>
                  <a:srgbClr val="FF0000"/>
                </a:solidFill>
              </a:rPr>
              <a:t>Karijerno vođenje </a:t>
            </a:r>
            <a:r>
              <a:rPr lang="vi-VN" sz="2000" dirty="0" smtClean="0"/>
              <a:t>obuhvata aktivnos/karijernog </a:t>
            </a:r>
          </a:p>
          <a:p>
            <a:pPr>
              <a:defRPr/>
            </a:pPr>
            <a:r>
              <a:rPr lang="vi-VN" sz="2000" dirty="0" smtClean="0"/>
              <a:t>obrazovanja </a:t>
            </a:r>
            <a:r>
              <a:rPr lang="en-US" sz="2000" dirty="0" smtClean="0"/>
              <a:t>,</a:t>
            </a:r>
            <a:r>
              <a:rPr lang="vi-VN" sz="2000" dirty="0" smtClean="0"/>
              <a:t>informisanja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vi-VN" sz="2000" dirty="0" smtClean="0"/>
              <a:t> savetovanja / koje imaju za cilj da pomognu ljudima bilo kog</a:t>
            </a:r>
            <a:r>
              <a:rPr lang="sr-Latn-BA" sz="2000" dirty="0" smtClean="0"/>
              <a:t> </a:t>
            </a:r>
            <a:r>
              <a:rPr lang="vi-VN" sz="2000" dirty="0" smtClean="0"/>
              <a:t>uzrasta u bilo kom trenutku njihovog života da donesu odluke koje se tiču obrazovanja, usavršavanja i profesionalniog života </a:t>
            </a:r>
            <a:r>
              <a:rPr lang="sr-Latn-BA" sz="2000" dirty="0" smtClean="0"/>
              <a:t>i</a:t>
            </a:r>
            <a:r>
              <a:rPr lang="vi-VN" sz="2000" dirty="0" smtClean="0"/>
              <a:t> da uspešno upravljaju vlastitim karijera</a:t>
            </a:r>
            <a:r>
              <a:rPr lang="sr-Latn-BA" sz="2000" dirty="0" smtClean="0"/>
              <a:t>ma.</a:t>
            </a:r>
          </a:p>
          <a:p>
            <a:pPr>
              <a:defRPr/>
            </a:pPr>
            <a:endParaRPr lang="sr-Latn-BA" sz="2200" dirty="0" smtClean="0"/>
          </a:p>
          <a:p>
            <a:pPr>
              <a:defRPr/>
            </a:pPr>
            <a:r>
              <a:rPr lang="sr-Latn-BA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Karijerno vođenje 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obuhvata n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osposobljavaju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pojedince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uzrasta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komtrenutku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života,da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identifikuju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sopstven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sposobnosti,kompetencije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interesovanja,da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donesuodluke</a:t>
            </a:r>
            <a:endParaRPr lang="sr-Latn-B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se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tiču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obrazovanja,osposobljavanja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profesije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upravljaju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tokovima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života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učenja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drugim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oblastima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steknu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primene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kompetencij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e.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vi-VN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848600" cy="990600"/>
          </a:xfrm>
        </p:spPr>
        <p:txBody>
          <a:bodyPr/>
          <a:lstStyle/>
          <a:p>
            <a:pPr>
              <a:defRPr/>
            </a:pPr>
            <a:r>
              <a:rPr lang="en-US" sz="2400" dirty="0" err="1" smtClean="0">
                <a:solidFill>
                  <a:schemeClr val="tx1"/>
                </a:solidFill>
              </a:rPr>
              <a:t>Karijerno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vođenje</a:t>
            </a:r>
            <a:r>
              <a:rPr lang="en-US" sz="2400" dirty="0" smtClean="0">
                <a:solidFill>
                  <a:schemeClr val="tx1"/>
                </a:solidFill>
              </a:rPr>
              <a:t> u </a:t>
            </a:r>
            <a:r>
              <a:rPr lang="en-US" sz="2400" dirty="0" err="1" smtClean="0">
                <a:solidFill>
                  <a:schemeClr val="tx1"/>
                </a:solidFill>
              </a:rPr>
              <a:t>svetu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prepoznato</a:t>
            </a:r>
            <a:r>
              <a:rPr lang="en-US" sz="2400" dirty="0" smtClean="0">
                <a:solidFill>
                  <a:schemeClr val="tx1"/>
                </a:solidFill>
              </a:rPr>
              <a:t> je </a:t>
            </a:r>
            <a:r>
              <a:rPr lang="en-US" sz="2400" dirty="0" err="1" smtClean="0">
                <a:solidFill>
                  <a:schemeClr val="tx1"/>
                </a:solidFill>
              </a:rPr>
              <a:t>kao</a:t>
            </a:r>
            <a:r>
              <a:rPr lang="en-US" sz="2400" dirty="0" smtClean="0">
                <a:solidFill>
                  <a:schemeClr val="tx1"/>
                </a:solidFill>
              </a:rPr>
              <a:t>: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848600" cy="4927600"/>
          </a:xfrm>
        </p:spPr>
        <p:txBody>
          <a:bodyPr/>
          <a:lstStyle/>
          <a:p>
            <a:pPr marL="342900" indent="-342900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osposobljavanje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planiraju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kvalitetno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motivišu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pojedince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preuzimanju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vlastito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preduzećima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organizacijama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motivišu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fleksibilni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profesionalni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karijerom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obučavanje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adekvatnog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profesionalnu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promociju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doprinos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regionalne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obrazovanje zaposlenih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304800"/>
            <a:ext cx="6096000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Karijerno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vo</a:t>
            </a:r>
            <a:r>
              <a:rPr lang="sr-Latn-BA" sz="28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enje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aspekta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visokog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838200" y="1295400"/>
            <a:ext cx="7239000" cy="5080000"/>
          </a:xfrm>
        </p:spPr>
        <p:txBody>
          <a:bodyPr/>
          <a:lstStyle/>
          <a:p>
            <a:pPr algn="just"/>
            <a:r>
              <a:rPr lang="vi-VN" sz="2400" smtClean="0"/>
              <a:t>Važnost karijernih informacija, edukacije i savetovanja raste sa</a:t>
            </a:r>
            <a:r>
              <a:rPr lang="sr-Latn-BA" sz="2400" smtClean="0"/>
              <a:t>:</a:t>
            </a:r>
          </a:p>
          <a:p>
            <a:pPr algn="just"/>
            <a:r>
              <a:rPr lang="sr-Latn-BA" sz="2400" smtClean="0"/>
              <a:t>-</a:t>
            </a:r>
            <a:r>
              <a:rPr lang="vi-VN" sz="2400" smtClean="0"/>
              <a:t>porastom</a:t>
            </a:r>
            <a:r>
              <a:rPr lang="sr-Latn-BA" sz="2400" smtClean="0"/>
              <a:t> </a:t>
            </a:r>
            <a:r>
              <a:rPr lang="vi-VN" sz="2400" smtClean="0"/>
              <a:t>alternativa i izbor</a:t>
            </a:r>
            <a:r>
              <a:rPr lang="sr-Latn-BA" sz="2400" smtClean="0"/>
              <a:t>a </a:t>
            </a:r>
            <a:r>
              <a:rPr lang="vi-VN" sz="2400" smtClean="0"/>
              <a:t>koje reformisani </a:t>
            </a:r>
          </a:p>
          <a:p>
            <a:pPr algn="just"/>
            <a:r>
              <a:rPr lang="vi-VN" sz="2400" smtClean="0"/>
              <a:t>studijski programi nose, kao i</a:t>
            </a:r>
            <a:r>
              <a:rPr lang="sr-Latn-BA" sz="2400" smtClean="0"/>
              <a:t> </a:t>
            </a:r>
          </a:p>
          <a:p>
            <a:pPr algn="just"/>
            <a:r>
              <a:rPr lang="sr-Latn-BA" sz="2400" smtClean="0"/>
              <a:t>-</a:t>
            </a:r>
            <a:r>
              <a:rPr lang="vi-VN" sz="2400" smtClean="0"/>
              <a:t>sa kompleksnošću zahteva koje diktira tržište rada.</a:t>
            </a:r>
          </a:p>
          <a:p>
            <a:pPr algn="just"/>
            <a:r>
              <a:rPr lang="vi-VN" sz="2400" smtClean="0"/>
              <a:t>Sa aspekta visokoog obrazovanja karijerno vođenje postaje sve značajnije sa insistiranjem da u</a:t>
            </a:r>
            <a:endParaRPr lang="sr-Latn-BA" sz="2400" smtClean="0"/>
          </a:p>
          <a:p>
            <a:pPr algn="just"/>
            <a:r>
              <a:rPr lang="sr-Latn-BA" sz="2400" smtClean="0"/>
              <a:t>-</a:t>
            </a:r>
            <a:r>
              <a:rPr lang="vi-VN" sz="2400" smtClean="0"/>
              <a:t>središtu obrazovnog procesa bude </a:t>
            </a:r>
            <a:r>
              <a:rPr lang="sr-Latn-BA" sz="2400" smtClean="0"/>
              <a:t>s</a:t>
            </a:r>
            <a:r>
              <a:rPr lang="vi-VN" sz="2400" smtClean="0"/>
              <a:t>tudent</a:t>
            </a:r>
            <a:r>
              <a:rPr lang="sr-Latn-BA" sz="2400" smtClean="0"/>
              <a:t> </a:t>
            </a:r>
            <a:r>
              <a:rPr lang="vi-VN" sz="2400" smtClean="0"/>
              <a:t>sa </a:t>
            </a:r>
            <a:r>
              <a:rPr lang="sr-Latn-BA" sz="2400" smtClean="0"/>
              <a:t>što </a:t>
            </a:r>
            <a:r>
              <a:rPr lang="vi-VN" sz="2400" smtClean="0"/>
              <a:t>većim akcentovanjem</a:t>
            </a:r>
            <a:r>
              <a:rPr lang="sr-Latn-BA" sz="2400" smtClean="0"/>
              <a:t> na mogućnost</a:t>
            </a:r>
            <a:r>
              <a:rPr lang="vi-VN" sz="2400" smtClean="0"/>
              <a:t> </a:t>
            </a:r>
            <a:r>
              <a:rPr lang="sr-Latn-BA" sz="2400" smtClean="0"/>
              <a:t>zapošljavanja.</a:t>
            </a:r>
            <a:endParaRPr lang="vi-VN" sz="24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0"/>
            <a:ext cx="7620000" cy="2590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poslovno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tehni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čke škole u Užicu </a:t>
            </a:r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završavaju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osnovne,specijalističke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masters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studije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na studijskom programu </a:t>
            </a:r>
            <a:r>
              <a:rPr lang="sr-Latn-C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sr-Latn-C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steknu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osnovnih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opšteobrazovnih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stručnih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znanje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primene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praktične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slučajeve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savremenom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poslovanjui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poslovnim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situacijama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381000" y="2209800"/>
            <a:ext cx="7543800" cy="42640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273050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sr-Latn-B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endParaRPr lang="sr-Latn-BA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Agenda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Inicijativa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Strategije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„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Evropa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2020.”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usklađivanje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potražnje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predviđanjem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određenim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unapređenjem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najbolji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mogući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način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značaj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sektorima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imaće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transvenzalne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generičke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podrazumevaju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rešavanje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analitičke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komunikacije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timskog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rukovođenje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sopstvenim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zadacima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jezičke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sposobnosti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poznavanje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digitalnom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tehnologijom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osećaj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inicijativu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predu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etni</a:t>
            </a:r>
            <a:r>
              <a:rPr lang="sr-Latn-BA" sz="2000" dirty="0" smtClean="0">
                <a:latin typeface="Times New Roman" pitchFamily="18" charset="0"/>
                <a:cs typeface="Times New Roman" pitchFamily="18" charset="0"/>
              </a:rPr>
              <a:t>štvo.</a:t>
            </a:r>
          </a:p>
          <a:p>
            <a:pPr marL="273050" indent="-273050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sr-Latn-BA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/>
              <a:t>Karijera</a:t>
            </a:r>
            <a:r>
              <a:rPr lang="en-US" sz="2000" dirty="0" smtClean="0"/>
              <a:t> </a:t>
            </a:r>
            <a:r>
              <a:rPr lang="en-US" sz="2000" dirty="0" err="1" smtClean="0"/>
              <a:t>danas</a:t>
            </a:r>
            <a:r>
              <a:rPr lang="en-US" sz="2000" dirty="0" smtClean="0"/>
              <a:t> ne </a:t>
            </a:r>
            <a:r>
              <a:rPr lang="en-US" sz="2000" dirty="0" err="1" smtClean="0"/>
              <a:t>predstavlja</a:t>
            </a:r>
            <a:r>
              <a:rPr lang="en-US" sz="2000" dirty="0" smtClean="0"/>
              <a:t> </a:t>
            </a:r>
            <a:r>
              <a:rPr lang="en-US" sz="2000" dirty="0" err="1" smtClean="0"/>
              <a:t>samo</a:t>
            </a:r>
            <a:r>
              <a:rPr lang="en-US" sz="2000" dirty="0" smtClean="0"/>
              <a:t> </a:t>
            </a:r>
            <a:r>
              <a:rPr lang="en-US" sz="2000" dirty="0" err="1" smtClean="0"/>
              <a:t>jedan</a:t>
            </a:r>
            <a:r>
              <a:rPr lang="en-US" sz="2000" dirty="0" smtClean="0"/>
              <a:t> </a:t>
            </a:r>
            <a:r>
              <a:rPr lang="en-US" sz="2000" dirty="0" err="1" smtClean="0"/>
              <a:t>posao</a:t>
            </a:r>
            <a:r>
              <a:rPr lang="en-US" sz="2000" dirty="0" smtClean="0"/>
              <a:t>, </a:t>
            </a:r>
            <a:r>
              <a:rPr lang="en-US" sz="2000" dirty="0" err="1" smtClean="0"/>
              <a:t>već</a:t>
            </a:r>
            <a:r>
              <a:rPr lang="en-US" sz="2000" dirty="0" smtClean="0"/>
              <a:t> </a:t>
            </a:r>
            <a:r>
              <a:rPr lang="en-US" sz="2000" dirty="0" err="1" smtClean="0"/>
              <a:t>više</a:t>
            </a:r>
            <a:r>
              <a:rPr lang="en-US" sz="2000" dirty="0" smtClean="0"/>
              <a:t> </a:t>
            </a:r>
            <a:r>
              <a:rPr lang="en-US" sz="2000" dirty="0" err="1" smtClean="0"/>
              <a:t>različitih</a:t>
            </a:r>
            <a:r>
              <a:rPr lang="en-US" sz="2000" dirty="0" smtClean="0"/>
              <a:t> </a:t>
            </a:r>
            <a:r>
              <a:rPr lang="en-US" sz="2000" dirty="0" err="1" smtClean="0"/>
              <a:t>zanimanja</a:t>
            </a:r>
            <a:r>
              <a:rPr lang="en-US" sz="2000" dirty="0" smtClean="0"/>
              <a:t>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sr-Latn-BA" sz="2000" dirty="0" smtClean="0"/>
              <a:t>z</a:t>
            </a:r>
            <a:r>
              <a:rPr lang="en-US" sz="2000" dirty="0" err="1" smtClean="0"/>
              <a:t>aposleni</a:t>
            </a:r>
            <a:r>
              <a:rPr lang="en-US" sz="2000" dirty="0" smtClean="0"/>
              <a:t> </a:t>
            </a:r>
            <a:r>
              <a:rPr lang="en-US" sz="2000" dirty="0" err="1" smtClean="0"/>
              <a:t>obavlja</a:t>
            </a:r>
            <a:r>
              <a:rPr lang="en-US" sz="2000" dirty="0" smtClean="0"/>
              <a:t> </a:t>
            </a:r>
            <a:r>
              <a:rPr lang="en-US" sz="2000" dirty="0" err="1" smtClean="0"/>
              <a:t>tokom</a:t>
            </a:r>
            <a:r>
              <a:rPr lang="en-US" sz="2000" dirty="0" smtClean="0"/>
              <a:t> </a:t>
            </a:r>
            <a:r>
              <a:rPr lang="en-US" sz="2000" dirty="0" err="1" smtClean="0"/>
              <a:t>svog</a:t>
            </a:r>
            <a:r>
              <a:rPr lang="en-US" sz="2000" dirty="0" smtClean="0"/>
              <a:t> </a:t>
            </a:r>
            <a:r>
              <a:rPr lang="sr-Latn-BA" sz="2000" dirty="0" smtClean="0"/>
              <a:t>radnog veka</a:t>
            </a:r>
            <a:r>
              <a:rPr lang="en-US" sz="2000" dirty="0" smtClean="0"/>
              <a:t>, </a:t>
            </a:r>
            <a:r>
              <a:rPr lang="en-US" sz="2000" dirty="0" err="1" smtClean="0"/>
              <a:t>tu</a:t>
            </a:r>
            <a:r>
              <a:rPr lang="en-US" sz="2000" dirty="0" smtClean="0"/>
              <a:t> se </a:t>
            </a:r>
            <a:r>
              <a:rPr lang="en-US" sz="2000" dirty="0" err="1" smtClean="0"/>
              <a:t>ubrajaju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err="1" smtClean="0"/>
              <a:t>različite</a:t>
            </a:r>
            <a:r>
              <a:rPr lang="en-US" sz="2000" dirty="0" smtClean="0"/>
              <a:t> </a:t>
            </a:r>
            <a:r>
              <a:rPr lang="en-US" sz="2000" dirty="0" err="1" smtClean="0"/>
              <a:t>aktivnosti</a:t>
            </a:r>
            <a:r>
              <a:rPr lang="en-US" sz="2000" dirty="0" smtClean="0"/>
              <a:t>, </a:t>
            </a:r>
            <a:r>
              <a:rPr lang="en-US" sz="2000" dirty="0" err="1" smtClean="0"/>
              <a:t>edukacije</a:t>
            </a:r>
            <a:r>
              <a:rPr lang="en-US" sz="2000" dirty="0" smtClean="0"/>
              <a:t>, </a:t>
            </a:r>
            <a:r>
              <a:rPr lang="en-US" sz="2000" dirty="0" err="1" smtClean="0"/>
              <a:t>veštine</a:t>
            </a:r>
            <a:r>
              <a:rPr lang="en-US" sz="2000" dirty="0" smtClean="0"/>
              <a:t> </a:t>
            </a:r>
            <a:r>
              <a:rPr lang="en-US" sz="2000" dirty="0" err="1" smtClean="0"/>
              <a:t>i</a:t>
            </a:r>
            <a:r>
              <a:rPr lang="en-US" sz="2000" dirty="0" smtClean="0"/>
              <a:t> sl. </a:t>
            </a:r>
            <a:r>
              <a:rPr lang="en-US" sz="2000" dirty="0" err="1" smtClean="0"/>
              <a:t>koje</a:t>
            </a:r>
            <a:r>
              <a:rPr lang="en-US" sz="2000" dirty="0" smtClean="0"/>
              <a:t> </a:t>
            </a:r>
            <a:r>
              <a:rPr lang="en-US" sz="2000" dirty="0" err="1" smtClean="0"/>
              <a:t>osoba</a:t>
            </a:r>
            <a:r>
              <a:rPr lang="en-US" sz="2000" dirty="0" smtClean="0"/>
              <a:t> </a:t>
            </a:r>
            <a:r>
              <a:rPr lang="en-US" sz="2000" dirty="0" err="1" smtClean="0"/>
              <a:t>preduzima</a:t>
            </a:r>
            <a:r>
              <a:rPr lang="en-US" sz="2000" dirty="0" smtClean="0"/>
              <a:t> </a:t>
            </a:r>
            <a:r>
              <a:rPr lang="en-US" sz="2000" dirty="0" err="1" smtClean="0"/>
              <a:t>ili</a:t>
            </a:r>
            <a:r>
              <a:rPr lang="en-US" sz="2000" dirty="0" smtClean="0"/>
              <a:t> </a:t>
            </a:r>
            <a:r>
              <a:rPr lang="en-US" sz="2000" dirty="0" err="1" smtClean="0"/>
              <a:t>stiče</a:t>
            </a:r>
            <a:r>
              <a:rPr lang="en-US" sz="2000" dirty="0" smtClean="0"/>
              <a:t> </a:t>
            </a:r>
            <a:r>
              <a:rPr lang="en-US" sz="2000" dirty="0" err="1" smtClean="0"/>
              <a:t>na</a:t>
            </a:r>
            <a:r>
              <a:rPr lang="en-US" sz="2000" dirty="0" smtClean="0"/>
              <a:t> </a:t>
            </a:r>
            <a:r>
              <a:rPr lang="en-US" sz="2000" dirty="0" err="1" smtClean="0"/>
              <a:t>svom</a:t>
            </a:r>
            <a:r>
              <a:rPr lang="en-US" sz="2000" dirty="0" smtClean="0"/>
              <a:t> </a:t>
            </a:r>
            <a:r>
              <a:rPr lang="en-US" sz="2000" dirty="0" err="1" smtClean="0"/>
              <a:t>profesionalnom</a:t>
            </a:r>
            <a:r>
              <a:rPr lang="en-US" sz="2000" dirty="0" smtClean="0"/>
              <a:t> </a:t>
            </a:r>
            <a:r>
              <a:rPr lang="en-US" sz="2000" dirty="0" err="1" smtClean="0"/>
              <a:t>putu</a:t>
            </a:r>
            <a:r>
              <a:rPr lang="en-US" sz="2000" dirty="0" smtClean="0"/>
              <a:t>.</a:t>
            </a:r>
          </a:p>
          <a:p>
            <a:pPr marL="273050" indent="-273050" algn="just" eaLnBrk="1" hangingPunct="1">
              <a:lnSpc>
                <a:spcPct val="80000"/>
              </a:lnSpc>
              <a:spcBef>
                <a:spcPts val="600"/>
              </a:spcBef>
              <a:buClr>
                <a:schemeClr val="accent1"/>
              </a:buClr>
              <a:buSzPct val="70000"/>
              <a:defRPr/>
            </a:pPr>
            <a:r>
              <a:rPr lang="sr-Latn-BA" sz="20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cap="none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228600"/>
            <a:ext cx="8382000" cy="762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err="1" smtClean="0">
                <a:solidFill>
                  <a:schemeClr val="tx1"/>
                </a:solidFill>
              </a:rPr>
              <a:t>Karijerno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vođenje</a:t>
            </a:r>
            <a:r>
              <a:rPr lang="en-US" sz="2800" b="1" dirty="0" smtClean="0">
                <a:solidFill>
                  <a:schemeClr val="tx1"/>
                </a:solidFill>
              </a:rPr>
              <a:t> u </a:t>
            </a:r>
            <a:r>
              <a:rPr lang="en-US" sz="2800" b="1" dirty="0" err="1" smtClean="0">
                <a:solidFill>
                  <a:schemeClr val="tx1"/>
                </a:solidFill>
              </a:rPr>
              <a:t>svetu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prepoznato</a:t>
            </a:r>
            <a:r>
              <a:rPr lang="en-US" sz="2800" b="1" dirty="0" smtClean="0">
                <a:solidFill>
                  <a:schemeClr val="tx1"/>
                </a:solidFill>
              </a:rPr>
              <a:t> je </a:t>
            </a:r>
            <a:r>
              <a:rPr lang="en-US" sz="2800" b="1" dirty="0" err="1" smtClean="0">
                <a:solidFill>
                  <a:schemeClr val="tx1"/>
                </a:solidFill>
              </a:rPr>
              <a:t>kao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457200" y="990600"/>
            <a:ext cx="8077200" cy="51784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osposobljavanje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planiraju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obrazovnim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kvalitetno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motivišu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pojedince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preuzimanju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vlastito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pružanje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pomoći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preduzećima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organizacijama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motivišu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zaposlene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obrazovanje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fleksibilni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profesionalni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karijerom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obučavanje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pronalaženje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adekvatnog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profesionalnupromociju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doprinos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lokalne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regionalne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BA" sz="2400" dirty="0" smtClean="0">
                <a:latin typeface="Times New Roman" pitchFamily="18" charset="0"/>
                <a:cs typeface="Times New Roman" pitchFamily="18" charset="0"/>
              </a:rPr>
              <a:t>obrazovanje zaposlenih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457200" y="457200"/>
            <a:ext cx="7924800" cy="60166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Visok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stepen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promena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stvara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nove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načine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ostvarenje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organizacijskih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ciljeva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izvršavanja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menadžerskih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funkcija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sr-Latn-CS" sz="2400" dirty="0" smtClean="0">
                <a:latin typeface="Times New Roman" pitchFamily="18" charset="0"/>
                <a:cs typeface="Times New Roman" pitchFamily="18" charset="0"/>
              </a:rPr>
              <a:t>Turbulentno ponašanje u svetu ukazuje da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ništa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mesto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savremenog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zahtevi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postavljaju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njim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zahtev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interdisciplinarnost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preduzećem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shvaćeno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nauka,profesija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složenosti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integrisati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dostignuća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naučnih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disciplina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prvenstveno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ekonomske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organizacijske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teorije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informatike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matematike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statistike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psihologije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sociologije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čitavog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niza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nauka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fakulteta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školuju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kadrove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menadžment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profesija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zauzima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značajnije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mesto.Menadžerski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posao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žrtvovanje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mnogo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energije,vremena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pažnje.Rad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radnog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vremena,rokovi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održati,česta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putovanja,mirenje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suprostavljenih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gledišta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donošenje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teških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posla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74320" indent="-274320" eaLnBrk="1" fontAlgn="auto" hangingPunct="1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endParaRPr lang="en-US" sz="2400" b="0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-381000"/>
            <a:ext cx="7391400" cy="2514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Osobine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menadžeri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budućnosti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trebaju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poseduju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visoke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univerziteti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u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studijskim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programima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prilagoditi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kurikulume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C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800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533400" y="1828800"/>
            <a:ext cx="8153400" cy="47212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nastave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strukovnim,specijalističkim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i masters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studijama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pružiti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sveobuhvatan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uvid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prirodu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menadžerskog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poziva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nudeći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potrebna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kvalitetno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poslovanje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većom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konkurencijom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Kandidati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obrađuju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biznisa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uopšte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informacionih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tehnologija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marketinga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ekonomije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finansija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kvaliteta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upravljanje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radnim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procesima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razvojem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informacionih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uorganizacijama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Inovacija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znanja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menadžmenta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stručnih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bitnih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biznis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zadatak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preduzetnika-menadžera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njegovih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saradnika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stanju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pratiti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savremene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trendove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0"/>
            <a:ext cx="7391400" cy="762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700" b="1" dirty="0" smtClean="0">
                <a:latin typeface="Times New Roman" pitchFamily="18" charset="0"/>
                <a:cs typeface="Times New Roman" pitchFamily="18" charset="0"/>
              </a:rPr>
              <a:t>studijski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obra</a:t>
            </a:r>
            <a:r>
              <a:rPr lang="sr-Latn-BA" sz="2700" b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ovanja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latin typeface="Times New Roman" pitchFamily="18" charset="0"/>
                <a:cs typeface="Times New Roman" pitchFamily="18" charset="0"/>
              </a:rPr>
              <a:t>menad</a:t>
            </a:r>
            <a:r>
              <a:rPr lang="sr-Latn-BA" sz="2700" b="1" dirty="0" smtClean="0">
                <a:latin typeface="Times New Roman" pitchFamily="18" charset="0"/>
                <a:cs typeface="Times New Roman" pitchFamily="18" charset="0"/>
              </a:rPr>
              <a:t>ž</a:t>
            </a: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era</a:t>
            </a:r>
            <a:r>
              <a:rPr lang="sr-Latn-BA" sz="2700" b="1" dirty="0" smtClean="0">
                <a:latin typeface="Times New Roman" pitchFamily="18" charset="0"/>
                <a:cs typeface="Times New Roman" pitchFamily="18" charset="0"/>
              </a:rPr>
              <a:t>  obuhvata</a:t>
            </a:r>
            <a:r>
              <a:rPr lang="sr-Latn-CS" sz="27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700" b="1" dirty="0" smtClean="0"/>
              <a:t>:</a:t>
            </a:r>
            <a:endParaRPr lang="en-US" sz="2700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/>
          </p:nvPr>
        </p:nvSpPr>
        <p:spPr bwMode="auto">
          <a:xfrm>
            <a:off x="381000" y="762000"/>
            <a:ext cx="8305800" cy="5711825"/>
          </a:xfrm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čno z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nanje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iz oblasti: tehnike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organizacij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ekonomije,ekologije,informatike,prava, vođenja, zakonskih propisa,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itd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</a:t>
            </a:r>
          </a:p>
          <a:p>
            <a:pPr>
              <a:buFont typeface="Wingdings" pitchFamily="2" charset="2"/>
              <a:buChar char="Ø"/>
              <a:defRPr/>
            </a:pPr>
            <a:endParaRPr lang="sr-Latn-C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enadžerske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veštine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korišćenje stručnog znanja u vođenju i planiranju organizacije,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veština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rešavanj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donošenje pravovremenih i uspešnih odluka bitnih za poslovni sistem,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veština u korišćenju ljudskih resursa, razvoj timskog rada,upravljanje vremenom,upravljanje projektima i sl.,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sr-Latn-C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enadžerski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stavovi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prema saradnicima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zahteva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menadžera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 razvija neposrednu i neformalnu komunikaciju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,razvija razmenu mišljenja i duh saradnje, motivacija zaposlenih ,daje pravovremeni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odgovor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stresn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situacije i sl.,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endParaRPr lang="sr-Latn-C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enadžerski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stil,koji podrazumeva shvatanje i vizuelizaciju celine poslovanja,odnose delova među sobom i sa celinom,razumevanja poslovnog sistema u privredi i odnosa sa ostalim subjektima privređivanja.</a:t>
            </a:r>
          </a:p>
          <a:p>
            <a:pPr>
              <a:buFont typeface="Wingdings" pitchFamily="2" charset="2"/>
              <a:buChar char="Ø"/>
              <a:defRPr/>
            </a:pPr>
            <a:endParaRPr lang="sr-Latn-C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sr-Latn-C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Svojstva ličnosti,upornost,agilnost,dinamičnost,energičnost,intuitivnost i dr.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1497</TotalTime>
  <Words>1153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KARIJERNO VOĐENJE STRUKOVNIH MENADŽERA</vt:lpstr>
      <vt:lpstr>                    Karijerno vođenje </vt:lpstr>
      <vt:lpstr>Karijerno vođenje u svetu prepoznato je kao:</vt:lpstr>
      <vt:lpstr>Karijerno vođenje sa aspekta  visokog obrazovanja </vt:lpstr>
      <vt:lpstr>Osnovni cilj Visoko poslovno tehničke škole u Užicu  je da studenti koji završavaju osnovne,specijalističke i masters studije  na studijskom programu Menadžment steknu potrebna znanja iz osnovnih opšteobrazovnih i stručnih disciplina, kao i da to znanje mogu da primene na praktične slučajeve u savremenom poslovanjui i u određenim poslovnim situacijama.</vt:lpstr>
      <vt:lpstr>  Karijerno vođenje u svetu prepoznato je kao:</vt:lpstr>
      <vt:lpstr>Slide 7</vt:lpstr>
      <vt:lpstr>Osobine koje menadžeri u budućnosti  trebaju da poseduju i za koje visoke škole i univerziteti  u svojim studijskim programima moraju prilagoditi svoje kurikulume su: </vt:lpstr>
      <vt:lpstr>studijski program obrazovanja menadžera  obuhvata :</vt:lpstr>
      <vt:lpstr>Profesionalna orijentacija i karijerno vođenje </vt:lpstr>
      <vt:lpstr>Zaključak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ORGANIZACIJA RADA</dc:title>
  <dc:creator>Windows User</dc:creator>
  <cp:lastModifiedBy>Pedja</cp:lastModifiedBy>
  <cp:revision>211</cp:revision>
  <dcterms:created xsi:type="dcterms:W3CDTF">2010-08-24T08:50:57Z</dcterms:created>
  <dcterms:modified xsi:type="dcterms:W3CDTF">2015-07-14T10:49:36Z</dcterms:modified>
</cp:coreProperties>
</file>